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04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iGykyZqHnj8VClh2Cy/CZobV2q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6933bf5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86933bf5a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6933bf5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86933bf5a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6933bf5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86933bf5a5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6933bf5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86933bf5a5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914281" y="2130426"/>
            <a:ext cx="1036185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828562" y="3886200"/>
            <a:ext cx="853328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3832226" y="-1622504"/>
            <a:ext cx="4525963" cy="10971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10685809" y="1372897"/>
            <a:ext cx="5851525" cy="3655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3271031" y="-2183697"/>
            <a:ext cx="5851525" cy="10768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–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–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»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962959" y="4406901"/>
            <a:ext cx="1036185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962959" y="2906713"/>
            <a:ext cx="1036185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812695" y="1600201"/>
            <a:ext cx="72105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8226413" y="1600201"/>
            <a:ext cx="721266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609521" y="1535113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609521" y="2174875"/>
            <a:ext cx="538621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6192561" y="1535113"/>
            <a:ext cx="5388332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6192561" y="2174875"/>
            <a:ext cx="5388332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09521" y="273050"/>
            <a:ext cx="4010562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766113" y="273051"/>
            <a:ext cx="6814779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609521" y="1435101"/>
            <a:ext cx="4010562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2389406" y="4800600"/>
            <a:ext cx="7314248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2389406" y="612775"/>
            <a:ext cx="7314248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2389406" y="5367338"/>
            <a:ext cx="7314248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Char char="•"/>
              <a:defRPr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–"/>
              <a:defRPr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–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»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•"/>
              <a:defRPr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06575" y="4779225"/>
            <a:ext cx="466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2800" u="none" cap="none" strike="noStrike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Команда: «</a:t>
            </a:r>
            <a:r>
              <a:rPr b="1" lang="ru-RU" sz="2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магИИя</a:t>
            </a:r>
            <a:r>
              <a:rPr i="0" lang="ru-RU" sz="2800" u="none" cap="none" strike="noStrike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Город: </a:t>
            </a:r>
            <a:r>
              <a:rPr b="1" lang="ru-RU" sz="2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Санкт-Петербург</a:t>
            </a:r>
            <a:endParaRPr b="1" sz="2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406574" y="188640"/>
            <a:ext cx="72728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Команда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478600" y="4248224"/>
            <a:ext cx="51075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Илья Барбаков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(ИТМО, магистратура 2024)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Первый раз участвую в хакатоне от Роснефти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Занимаюсь предиктивной аналитикой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53" y="1357022"/>
            <a:ext cx="2424026" cy="242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131" y="1357025"/>
            <a:ext cx="3074069" cy="24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7923963" y="4248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А это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наша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команда!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8117900" y="4630325"/>
            <a:ext cx="2746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9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магИИя</a:t>
            </a:r>
            <a:endParaRPr sz="2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6933bf5a5_0_10"/>
          <p:cNvSpPr txBox="1"/>
          <p:nvPr/>
        </p:nvSpPr>
        <p:spPr>
          <a:xfrm>
            <a:off x="478582" y="260648"/>
            <a:ext cx="727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Ход решения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g286933bf5a5_0_10"/>
          <p:cNvSpPr txBox="1"/>
          <p:nvPr/>
        </p:nvSpPr>
        <p:spPr>
          <a:xfrm>
            <a:off x="478577" y="1324785"/>
            <a:ext cx="5687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Наш план: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Посмотреть на данные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Обучить модель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Войти в тройку призеров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…что то пошло не так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g286933bf5a5_0_10"/>
          <p:cNvSpPr txBox="1"/>
          <p:nvPr/>
        </p:nvSpPr>
        <p:spPr>
          <a:xfrm>
            <a:off x="6096000" y="4150100"/>
            <a:ext cx="5181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Roboto"/>
                <a:ea typeface="Roboto"/>
                <a:cs typeface="Roboto"/>
                <a:sym typeface="Roboto"/>
              </a:rPr>
              <a:t>Подход №2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-Собрать все данные в один большой датасет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-Нагенерировать фичей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-Обучить градиентный бустинг (LightGBM)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g286933bf5a5_0_10"/>
          <p:cNvSpPr txBox="1"/>
          <p:nvPr/>
        </p:nvSpPr>
        <p:spPr>
          <a:xfrm>
            <a:off x="6096000" y="2454238"/>
            <a:ext cx="5181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Roboto"/>
                <a:ea typeface="Roboto"/>
                <a:cs typeface="Roboto"/>
                <a:sym typeface="Roboto"/>
              </a:rPr>
              <a:t>Подход</a:t>
            </a:r>
            <a:r>
              <a:rPr b="1" lang="ru-RU" sz="1600">
                <a:latin typeface="Roboto"/>
                <a:ea typeface="Roboto"/>
                <a:cs typeface="Roboto"/>
                <a:sym typeface="Roboto"/>
              </a:rPr>
              <a:t> №1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-Интерполировать значения на сетку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-Обучить модель </a:t>
            </a: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 плотных скоплениях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-Получить предикты узловых априорных точек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g286933bf5a5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75" y="3168852"/>
            <a:ext cx="4711957" cy="21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86933bf5a5_0_10"/>
          <p:cNvSpPr txBox="1"/>
          <p:nvPr/>
        </p:nvSpPr>
        <p:spPr>
          <a:xfrm>
            <a:off x="6165975" y="1324775"/>
            <a:ext cx="5181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latin typeface="Roboto"/>
                <a:ea typeface="Roboto"/>
                <a:cs typeface="Roboto"/>
                <a:sym typeface="Roboto"/>
              </a:rPr>
              <a:t>Подход</a:t>
            </a:r>
            <a:r>
              <a:rPr b="1" lang="ru-RU" sz="1600">
                <a:latin typeface="Roboto"/>
                <a:ea typeface="Roboto"/>
                <a:cs typeface="Roboto"/>
                <a:sym typeface="Roboto"/>
              </a:rPr>
              <a:t> №0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Roboto"/>
                <a:ea typeface="Roboto"/>
                <a:cs typeface="Roboto"/>
                <a:sym typeface="Roboto"/>
              </a:rPr>
              <a:t>-Бейзлайн – среднее по априорным точкам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286933bf5a5_0_10"/>
          <p:cNvSpPr txBox="1"/>
          <p:nvPr/>
        </p:nvSpPr>
        <p:spPr>
          <a:xfrm>
            <a:off x="7403850" y="1324775"/>
            <a:ext cx="12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Score: 3,23</a:t>
            </a:r>
            <a:endParaRPr b="1" sz="1500"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86933bf5a5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250" y="1039117"/>
            <a:ext cx="5067424" cy="36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86933bf5a5_0_28"/>
          <p:cNvSpPr txBox="1"/>
          <p:nvPr/>
        </p:nvSpPr>
        <p:spPr>
          <a:xfrm>
            <a:off x="478582" y="260648"/>
            <a:ext cx="727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Ход решения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286933bf5a5_0_28"/>
          <p:cNvSpPr txBox="1"/>
          <p:nvPr/>
        </p:nvSpPr>
        <p:spPr>
          <a:xfrm>
            <a:off x="478750" y="1268750"/>
            <a:ext cx="5382000" cy="5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Входные данные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Гриды 1..5 (x,y,z)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Априорные точки (x,y,F1)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Узловые точки для заполнения значениями (Result.txt) = грид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размером </a:t>
            </a:r>
            <a:r>
              <a:rPr b="1" i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2290 x 901</a:t>
            </a:r>
            <a:endParaRPr b="1" i="1"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Проблемы: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Априорные точки не совпадают по координатам с картами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lphaL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Интерполяция – наше ВСЕ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lphaL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Генерация полиномиальных фичей от координат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Кол-во точек в гридах не совпадает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Result есть точки, для которых в гридах отсутствуют значения (это был прям сюрприз)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lphaL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решил путем интерполирования гридов на координатную сетку Result.txt (проблема с NaN)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g286933bf5a5_0_28"/>
          <p:cNvSpPr/>
          <p:nvPr/>
        </p:nvSpPr>
        <p:spPr>
          <a:xfrm>
            <a:off x="7625125" y="628125"/>
            <a:ext cx="4012200" cy="33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Анализ данных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g286933bf5a5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265" y="2715435"/>
            <a:ext cx="54197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6933bf5a5_0_39"/>
          <p:cNvSpPr txBox="1"/>
          <p:nvPr/>
        </p:nvSpPr>
        <p:spPr>
          <a:xfrm>
            <a:off x="478582" y="260648"/>
            <a:ext cx="727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Ход решения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286933bf5a5_0_39"/>
          <p:cNvSpPr txBox="1"/>
          <p:nvPr/>
        </p:nvSpPr>
        <p:spPr>
          <a:xfrm>
            <a:off x="478752" y="1268760"/>
            <a:ext cx="56874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План: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И</a:t>
            </a: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нтерполировать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априорные точки на сетку гридов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(Map_i)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Кластеризовать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априорные точки по плотности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Выделить область с максимальной плотности для обучения из гридов Мар (обучать только в той области)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Обучить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линейные модели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Обучить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градиентный бустинг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286933bf5a5_0_39"/>
          <p:cNvSpPr/>
          <p:nvPr/>
        </p:nvSpPr>
        <p:spPr>
          <a:xfrm>
            <a:off x="7625125" y="628125"/>
            <a:ext cx="4012200" cy="33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Подход №1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g286933bf5a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775" y="1046750"/>
            <a:ext cx="4368360" cy="3170700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g286933bf5a5_0_39"/>
          <p:cNvPicPr preferRelativeResize="0"/>
          <p:nvPr/>
        </p:nvPicPr>
        <p:blipFill rotWithShape="1">
          <a:blip r:embed="rId5">
            <a:alphaModFix/>
          </a:blip>
          <a:srcRect b="0" l="0" r="4915" t="0"/>
          <a:stretch/>
        </p:blipFill>
        <p:spPr>
          <a:xfrm>
            <a:off x="8292125" y="1268750"/>
            <a:ext cx="3898274" cy="29756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g286933bf5a5_0_39"/>
          <p:cNvSpPr/>
          <p:nvPr/>
        </p:nvSpPr>
        <p:spPr>
          <a:xfrm>
            <a:off x="7210725" y="2315575"/>
            <a:ext cx="716400" cy="6849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286933bf5a5_0_39"/>
          <p:cNvSpPr txBox="1"/>
          <p:nvPr/>
        </p:nvSpPr>
        <p:spPr>
          <a:xfrm>
            <a:off x="9134325" y="14418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griddata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b="1" sz="13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map_4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.x, 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map_4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.y), 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b="1" lang="ru-RU" sz="13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'cubic'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6" name="Google Shape;126;g286933bf5a5_0_39"/>
          <p:cNvCxnSpPr>
            <a:stCxn id="124" idx="6"/>
          </p:cNvCxnSpPr>
          <p:nvPr/>
        </p:nvCxnSpPr>
        <p:spPr>
          <a:xfrm>
            <a:off x="7927125" y="2658025"/>
            <a:ext cx="1127100" cy="129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g286933bf5a5_0_39"/>
          <p:cNvSpPr txBox="1"/>
          <p:nvPr/>
        </p:nvSpPr>
        <p:spPr>
          <a:xfrm>
            <a:off x="6501250" y="868550"/>
            <a:ext cx="3921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Roboto"/>
                <a:ea typeface="Roboto"/>
                <a:cs typeface="Roboto"/>
                <a:sym typeface="Roboto"/>
              </a:rPr>
              <a:t>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g286933bf5a5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5050" y="3770860"/>
            <a:ext cx="4099611" cy="2975640"/>
          </a:xfrm>
          <a:prstGeom prst="rect">
            <a:avLst/>
          </a:prstGeom>
          <a:noFill/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g286933bf5a5_0_39"/>
          <p:cNvSpPr txBox="1"/>
          <p:nvPr/>
        </p:nvSpPr>
        <p:spPr>
          <a:xfrm>
            <a:off x="6501250" y="3577550"/>
            <a:ext cx="3921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Roboto"/>
                <a:ea typeface="Roboto"/>
                <a:cs typeface="Roboto"/>
                <a:sym typeface="Roboto"/>
              </a:rPr>
              <a:t>2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g286933bf5a5_0_39"/>
          <p:cNvSpPr txBox="1"/>
          <p:nvPr/>
        </p:nvSpPr>
        <p:spPr>
          <a:xfrm>
            <a:off x="7304650" y="3877025"/>
            <a:ext cx="3322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DBSCAN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-RU" sz="13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eps</a:t>
            </a:r>
            <a:r>
              <a:rPr b="1" lang="ru-RU" sz="13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-RU" sz="13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-RU" sz="13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min_samples</a:t>
            </a:r>
            <a:r>
              <a:rPr b="1" lang="ru-RU" sz="130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-RU" sz="130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CCCCCC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-RU" sz="130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fit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-RU" sz="130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point_dataset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1" lang="ru-RU" sz="13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ru-RU" sz="130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b="1" lang="ru-RU" sz="1300">
                <a:solidFill>
                  <a:srgbClr val="CCCCCC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]])</a:t>
            </a:r>
            <a:endParaRPr b="1" sz="1300">
              <a:solidFill>
                <a:srgbClr val="CCCCCC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g286933bf5a5_0_39"/>
          <p:cNvSpPr/>
          <p:nvPr/>
        </p:nvSpPr>
        <p:spPr>
          <a:xfrm>
            <a:off x="7267550" y="5052025"/>
            <a:ext cx="476100" cy="483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g286933bf5a5_0_39"/>
          <p:cNvSpPr/>
          <p:nvPr/>
        </p:nvSpPr>
        <p:spPr>
          <a:xfrm>
            <a:off x="7791050" y="5148100"/>
            <a:ext cx="598200" cy="483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g286933bf5a5_0_39"/>
          <p:cNvSpPr/>
          <p:nvPr/>
        </p:nvSpPr>
        <p:spPr>
          <a:xfrm>
            <a:off x="8436650" y="5148100"/>
            <a:ext cx="476100" cy="4833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g286933bf5a5_0_39"/>
          <p:cNvPicPr preferRelativeResize="0"/>
          <p:nvPr/>
        </p:nvPicPr>
        <p:blipFill rotWithShape="1">
          <a:blip r:embed="rId7">
            <a:alphaModFix/>
          </a:blip>
          <a:srcRect b="30380" l="12681" r="41587" t="38588"/>
          <a:stretch/>
        </p:blipFill>
        <p:spPr>
          <a:xfrm>
            <a:off x="9643309" y="4836770"/>
            <a:ext cx="2543549" cy="12527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g286933bf5a5_0_39"/>
          <p:cNvSpPr txBox="1"/>
          <p:nvPr/>
        </p:nvSpPr>
        <p:spPr>
          <a:xfrm>
            <a:off x="9435184" y="4651825"/>
            <a:ext cx="3921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Roboto"/>
                <a:ea typeface="Roboto"/>
                <a:cs typeface="Roboto"/>
                <a:sym typeface="Roboto"/>
              </a:rPr>
              <a:t>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g286933bf5a5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269" y="4626406"/>
            <a:ext cx="2614817" cy="18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86933bf5a5_0_39"/>
          <p:cNvSpPr txBox="1"/>
          <p:nvPr/>
        </p:nvSpPr>
        <p:spPr>
          <a:xfrm>
            <a:off x="176850" y="4439075"/>
            <a:ext cx="3921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Roboto"/>
                <a:ea typeface="Roboto"/>
                <a:cs typeface="Roboto"/>
                <a:sym typeface="Roboto"/>
              </a:rPr>
              <a:t>4*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g286933bf5a5_0_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3850" y="4626400"/>
            <a:ext cx="2614800" cy="18979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86933bf5a5_0_39"/>
          <p:cNvSpPr txBox="1"/>
          <p:nvPr/>
        </p:nvSpPr>
        <p:spPr>
          <a:xfrm>
            <a:off x="3396100" y="4439075"/>
            <a:ext cx="392100" cy="4002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latin typeface="Roboto"/>
                <a:ea typeface="Roboto"/>
                <a:cs typeface="Roboto"/>
                <a:sym typeface="Roboto"/>
              </a:rPr>
              <a:t>5*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g286933bf5a5_0_39"/>
          <p:cNvSpPr txBox="1"/>
          <p:nvPr/>
        </p:nvSpPr>
        <p:spPr>
          <a:xfrm>
            <a:off x="525" y="6488700"/>
            <a:ext cx="565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3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i="1" lang="ru-RU" sz="13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реальные карты (</a:t>
            </a:r>
            <a:r>
              <a:rPr b="1" i="1" lang="ru-RU" sz="13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model.predict</a:t>
            </a:r>
            <a:r>
              <a:rPr i="1" lang="ru-RU" sz="13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) с априорными точками</a:t>
            </a:r>
            <a:r>
              <a:rPr i="1" lang="ru-RU" sz="13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1" sz="1100"/>
          </a:p>
        </p:txBody>
      </p:sp>
      <p:sp>
        <p:nvSpPr>
          <p:cNvPr id="141" name="Google Shape;141;g286933bf5a5_0_39"/>
          <p:cNvSpPr txBox="1"/>
          <p:nvPr/>
        </p:nvSpPr>
        <p:spPr>
          <a:xfrm>
            <a:off x="1263625" y="4928875"/>
            <a:ext cx="4056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train_col</a:t>
            </a:r>
            <a:r>
              <a:rPr b="1" lang="ru-RU" sz="13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'z1'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'z2'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'z3'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'z4'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'z5'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4FC1FF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-RU" sz="13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train_col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-RU" sz="130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-RU" sz="130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df_train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b="1" lang="ru-RU" sz="130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'point'</a:t>
            </a:r>
            <a:r>
              <a:rPr b="1" lang="ru-RU" sz="130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b="1" sz="130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g286933bf5a5_0_39"/>
          <p:cNvSpPr txBox="1"/>
          <p:nvPr/>
        </p:nvSpPr>
        <p:spPr>
          <a:xfrm>
            <a:off x="3788100" y="4439075"/>
            <a:ext cx="125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highlight>
                  <a:srgbClr val="D9EAD3"/>
                </a:highlight>
                <a:latin typeface="Roboto"/>
                <a:ea typeface="Roboto"/>
                <a:cs typeface="Roboto"/>
                <a:sym typeface="Roboto"/>
              </a:rPr>
              <a:t>Score: 1,73</a:t>
            </a:r>
            <a:endParaRPr b="1" sz="1500">
              <a:highlight>
                <a:srgbClr val="D9EAD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g286933bf5a5_0_39"/>
          <p:cNvSpPr txBox="1"/>
          <p:nvPr/>
        </p:nvSpPr>
        <p:spPr>
          <a:xfrm>
            <a:off x="568950" y="4439075"/>
            <a:ext cx="22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500">
                <a:highlight>
                  <a:srgbClr val="F4CCCC"/>
                </a:highlight>
                <a:latin typeface="Roboto"/>
                <a:ea typeface="Roboto"/>
                <a:cs typeface="Roboto"/>
                <a:sym typeface="Roboto"/>
              </a:rPr>
              <a:t>Score: 9999999999</a:t>
            </a:r>
            <a:endParaRPr b="1" sz="1500">
              <a:highlight>
                <a:srgbClr val="F4CC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6933bf5a5_0_45"/>
          <p:cNvSpPr txBox="1"/>
          <p:nvPr/>
        </p:nvSpPr>
        <p:spPr>
          <a:xfrm>
            <a:off x="478582" y="260648"/>
            <a:ext cx="727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Ход решения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86933bf5a5_0_45"/>
          <p:cNvSpPr txBox="1"/>
          <p:nvPr/>
        </p:nvSpPr>
        <p:spPr>
          <a:xfrm>
            <a:off x="775575" y="1488400"/>
            <a:ext cx="491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…я ошибся в формате, попытка сгорела и теперь мы не узнаем результат и посмотрим на подход №2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g286933bf5a5_0_45"/>
          <p:cNvSpPr/>
          <p:nvPr/>
        </p:nvSpPr>
        <p:spPr>
          <a:xfrm>
            <a:off x="7625125" y="628125"/>
            <a:ext cx="4012200" cy="33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Подход №1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g286933bf5a5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763" y="1361975"/>
            <a:ext cx="4192923" cy="46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86933bf5a5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575" y="2378200"/>
            <a:ext cx="491809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86933bf5a5_0_45"/>
          <p:cNvSpPr txBox="1"/>
          <p:nvPr/>
        </p:nvSpPr>
        <p:spPr>
          <a:xfrm>
            <a:off x="775575" y="11063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Итог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/>
        </p:nvSpPr>
        <p:spPr>
          <a:xfrm>
            <a:off x="478582" y="260648"/>
            <a:ext cx="72728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Ход решения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187" y="1183975"/>
            <a:ext cx="4278070" cy="50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"/>
          <p:cNvSpPr txBox="1"/>
          <p:nvPr/>
        </p:nvSpPr>
        <p:spPr>
          <a:xfrm>
            <a:off x="478577" y="1183985"/>
            <a:ext cx="5687400" cy="4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План: 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Собрать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все значения Map в один датасет по точкам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AutoNum type="arabicParenR"/>
            </a:pP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Нагенерить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фичей на основе значений Map: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●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Перемножение/сложение/вычитание значений Map для точки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●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Глобальные среднее/мин/макс значений Map (не влияют на предсказание градиентным бустингом)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●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Среднее/мин/макс значений Map в окне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3)	</a:t>
            </a: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Найти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 каждой узловой точке ближайшую априорную точку в радиусе 100 (метров?), добавляются новые фичи: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●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Расстояние от узловой точки до априорной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●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Координаты априорной точки: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○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полиномы второй степени для координат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Roboto"/>
              <a:buChar char="●"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Значение F1 в точке (таргет)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4)	</a:t>
            </a:r>
            <a:r>
              <a:rPr b="1"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Обучить </a:t>
            </a:r>
            <a:r>
              <a:rPr lang="ru-RU" sz="16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градиентный бустинг (LightGBM)</a:t>
            </a:r>
            <a:endParaRPr sz="16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3"/>
          <p:cNvSpPr/>
          <p:nvPr/>
        </p:nvSpPr>
        <p:spPr>
          <a:xfrm>
            <a:off x="7625125" y="628125"/>
            <a:ext cx="4012200" cy="33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Подход №2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478575" y="6054175"/>
            <a:ext cx="2177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Score: 1,39619</a:t>
            </a:r>
            <a:endParaRPr b="1" sz="1600"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/>
        </p:nvSpPr>
        <p:spPr>
          <a:xfrm>
            <a:off x="478582" y="332656"/>
            <a:ext cx="72728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Обратная связь</a:t>
            </a:r>
            <a:endParaRPr sz="54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478575" y="1793775"/>
            <a:ext cx="71151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b="1"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понравилось</a:t>
            </a: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800"/>
              <a:buFont typeface="Roboto"/>
              <a:buAutoNum type="arabicParenR"/>
            </a:pP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Интересная постановка задачи</a:t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Что следует </a:t>
            </a:r>
            <a:r>
              <a:rPr b="1"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улучшить</a:t>
            </a: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600"/>
              <a:buFont typeface="Quattrocento Sans"/>
              <a:buAutoNum type="arabicParenR"/>
            </a:pP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Почему так мало попыток – всего 5. Не все методы попробовали – </a:t>
            </a:r>
            <a:r>
              <a:rPr b="1" lang="ru-RU" sz="20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вы не получили все возможные варианты решений</a:t>
            </a: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800"/>
              <a:buFont typeface="Roboto"/>
              <a:buAutoNum type="arabicParenR"/>
            </a:pP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Менторы должны помогать, а не вызывать негативные чувства</a:t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A28"/>
              </a:buClr>
              <a:buSzPts val="1800"/>
              <a:buFont typeface="Roboto"/>
              <a:buAutoNum type="arabicParenR"/>
            </a:pPr>
            <a:r>
              <a:rPr lang="ru-RU" sz="1800">
                <a:solidFill>
                  <a:srgbClr val="2B2A28"/>
                </a:solidFill>
                <a:latin typeface="Roboto"/>
                <a:ea typeface="Roboto"/>
                <a:cs typeface="Roboto"/>
                <a:sym typeface="Roboto"/>
              </a:rPr>
              <a:t>Не считать за попытку сабмит в ошибочном формате (на Каггле так не делают)</a:t>
            </a:r>
            <a:endParaRPr sz="1800">
              <a:solidFill>
                <a:srgbClr val="2B2A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4">
            <a:alphaModFix/>
          </a:blip>
          <a:srcRect b="14973" l="0" r="0" t="0"/>
          <a:stretch/>
        </p:blipFill>
        <p:spPr>
          <a:xfrm>
            <a:off x="7593700" y="4516125"/>
            <a:ext cx="4512175" cy="7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00" y="3475275"/>
            <a:ext cx="4512175" cy="902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7593700" y="5687625"/>
            <a:ext cx="4512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9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…а кто спорит? </a:t>
            </a:r>
            <a:endParaRPr sz="2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/>
        </p:nvSpPr>
        <p:spPr>
          <a:xfrm>
            <a:off x="478582" y="5589240"/>
            <a:ext cx="45365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КОНТАКТНЫЕ ДАННЫЕ КОМАНДЫ: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3358902" y="2814701"/>
            <a:ext cx="504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050" y="5075424"/>
            <a:ext cx="1427751" cy="142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2022-04-22T20:31:02Z</dcterms:created>
  <dc:creator>Степанова Елизавета Александровна, тел. 86(717)3078</dc:creator>
</cp:coreProperties>
</file>